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65" r:id="rId12"/>
    <p:sldId id="266" r:id="rId13"/>
    <p:sldId id="268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5D5F3-B10C-4956-A0F7-46EFD395579B}" type="datetimeFigureOut">
              <a:rPr lang="en-GB" smtClean="0"/>
              <a:t>17/06/2019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62682-ACF4-4B2F-8824-828786DAF2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7246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5D5F3-B10C-4956-A0F7-46EFD395579B}" type="datetimeFigureOut">
              <a:rPr lang="en-GB" smtClean="0"/>
              <a:t>17/06/2019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62682-ACF4-4B2F-8824-828786DAF2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069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5D5F3-B10C-4956-A0F7-46EFD395579B}" type="datetimeFigureOut">
              <a:rPr lang="en-GB" smtClean="0"/>
              <a:t>17/06/2019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62682-ACF4-4B2F-8824-828786DAF2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4785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5D5F3-B10C-4956-A0F7-46EFD395579B}" type="datetimeFigureOut">
              <a:rPr lang="en-GB" smtClean="0"/>
              <a:t>17/06/2019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62682-ACF4-4B2F-8824-828786DAF2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130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5D5F3-B10C-4956-A0F7-46EFD395579B}" type="datetimeFigureOut">
              <a:rPr lang="en-GB" smtClean="0"/>
              <a:t>17/06/2019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62682-ACF4-4B2F-8824-828786DAF2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4343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5D5F3-B10C-4956-A0F7-46EFD395579B}" type="datetimeFigureOut">
              <a:rPr lang="en-GB" smtClean="0"/>
              <a:t>17/06/2019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62682-ACF4-4B2F-8824-828786DAF2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60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5D5F3-B10C-4956-A0F7-46EFD395579B}" type="datetimeFigureOut">
              <a:rPr lang="en-GB" smtClean="0"/>
              <a:t>17/06/2019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62682-ACF4-4B2F-8824-828786DAF2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1303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5D5F3-B10C-4956-A0F7-46EFD395579B}" type="datetimeFigureOut">
              <a:rPr lang="en-GB" smtClean="0"/>
              <a:t>17/06/2019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62682-ACF4-4B2F-8824-828786DAF2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114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5D5F3-B10C-4956-A0F7-46EFD395579B}" type="datetimeFigureOut">
              <a:rPr lang="en-GB" smtClean="0"/>
              <a:t>17/06/2019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62682-ACF4-4B2F-8824-828786DAF2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9119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5D5F3-B10C-4956-A0F7-46EFD395579B}" type="datetimeFigureOut">
              <a:rPr lang="en-GB" smtClean="0"/>
              <a:t>17/06/2019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62682-ACF4-4B2F-8824-828786DAF2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7042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5D5F3-B10C-4956-A0F7-46EFD395579B}" type="datetimeFigureOut">
              <a:rPr lang="en-GB" smtClean="0"/>
              <a:t>17/06/2019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62682-ACF4-4B2F-8824-828786DAF2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089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5D5F3-B10C-4956-A0F7-46EFD395579B}" type="datetimeFigureOut">
              <a:rPr lang="en-GB" smtClean="0"/>
              <a:t>17/06/2019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C62682-ACF4-4B2F-8824-828786DAF2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4842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ogGNBYhzwg" TargetMode="External"/><Relationship Id="rId2" Type="http://schemas.openxmlformats.org/officeDocument/2006/relationships/hyperlink" Target="https://www.youtube.com/watch?v=oO8fvJOJbm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en-GB" b="1" dirty="0" smtClean="0">
                <a:latin typeface="Arial Rounded MT Bold" panose="020F0704030504030204" pitchFamily="34" charset="0"/>
              </a:rPr>
              <a:t>Theme 4: Religious Experience A </a:t>
            </a:r>
            <a:endParaRPr lang="en-GB" b="1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742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GB" sz="5400" dirty="0">
                <a:latin typeface="Arial Rounded MT Bold" panose="020F0704030504030204" pitchFamily="34" charset="0"/>
              </a:rPr>
              <a:t>All religious experiences have the same value for communicating or evidencing religious belief and specific teachings but it depends upon the type of experience.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490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178560"/>
            <a:ext cx="10515600" cy="4998403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GB" sz="6600" dirty="0" smtClean="0">
                <a:latin typeface="Arial Rounded MT Bold" panose="020F0704030504030204" pitchFamily="34" charset="0"/>
              </a:rPr>
              <a:t>All religious experiences have the same value for communicating or evidencing religious belief and specific teachings </a:t>
            </a:r>
          </a:p>
          <a:p>
            <a:endParaRPr lang="en-GB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951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pPr marL="0" indent="0" algn="ctr">
              <a:buNone/>
            </a:pPr>
            <a:r>
              <a:rPr lang="en-GB" sz="5400" dirty="0">
                <a:latin typeface="Arial Rounded MT Bold" panose="020F0704030504030204" pitchFamily="34" charset="0"/>
              </a:rPr>
              <a:t>Religious experiences are not intended to have the same value for communicating or evidencing religious belief and specific teachings.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7902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36320"/>
            <a:ext cx="10515600" cy="5140643"/>
          </a:xfrm>
          <a:solidFill>
            <a:srgbClr val="FFFF00"/>
          </a:solidFill>
        </p:spPr>
        <p:txBody>
          <a:bodyPr/>
          <a:lstStyle/>
          <a:p>
            <a:pPr marL="0" indent="0" algn="ctr">
              <a:buNone/>
            </a:pPr>
            <a:r>
              <a:rPr lang="en-GB" sz="5400" dirty="0">
                <a:latin typeface="Arial Rounded MT Bold" panose="020F0704030504030204" pitchFamily="34" charset="0"/>
              </a:rPr>
              <a:t>Some religious experiences are better at communicating or evidencing religious belief and specific teachings</a:t>
            </a:r>
            <a:r>
              <a:rPr lang="en-GB" dirty="0">
                <a:latin typeface="Arial Rounded MT Bold" panose="020F0704030504030204" pitchFamily="34" charset="0"/>
              </a:rPr>
              <a:t>.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6007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94080"/>
            <a:ext cx="10515600" cy="5282883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pPr marL="0" indent="0" algn="ctr">
              <a:buNone/>
            </a:pPr>
            <a:r>
              <a:rPr lang="en-GB" sz="6000" dirty="0">
                <a:latin typeface="Arial Rounded MT Bold" panose="020F0704030504030204" pitchFamily="34" charset="0"/>
              </a:rPr>
              <a:t>Not all religious experiences can communicate or evidence religious belief and specific teachings.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9194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en-GB" b="1" dirty="0" smtClean="0">
                <a:latin typeface="Arial Rounded MT Bold" panose="020F0704030504030204" pitchFamily="34" charset="0"/>
              </a:rPr>
              <a:t>A: The nature of religious Experience </a:t>
            </a:r>
            <a:endParaRPr lang="en-GB" b="1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491" y="1844098"/>
            <a:ext cx="11822545" cy="4916920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GB" sz="3200" dirty="0" smtClean="0">
                <a:latin typeface="Arial Rounded MT Bold" panose="020F0704030504030204" pitchFamily="34" charset="0"/>
              </a:rPr>
              <a:t>A </a:t>
            </a:r>
            <a:r>
              <a:rPr lang="en-GB" sz="3200" b="1" dirty="0" smtClean="0">
                <a:latin typeface="Arial Rounded MT Bold" panose="020F0704030504030204" pitchFamily="34" charset="0"/>
              </a:rPr>
              <a:t>vision </a:t>
            </a:r>
            <a:r>
              <a:rPr lang="en-GB" sz="3200" dirty="0" smtClean="0">
                <a:latin typeface="Arial Rounded MT Bold" panose="020F0704030504030204" pitchFamily="34" charset="0"/>
              </a:rPr>
              <a:t>is the </a:t>
            </a:r>
            <a:r>
              <a:rPr lang="en-GB" sz="3200" u="sng" dirty="0" smtClean="0">
                <a:latin typeface="Arial Rounded MT Bold" panose="020F0704030504030204" pitchFamily="34" charset="0"/>
              </a:rPr>
              <a:t>ability to see something beyond normal experiences </a:t>
            </a:r>
            <a:r>
              <a:rPr lang="en-GB" sz="3200" dirty="0" smtClean="0">
                <a:latin typeface="Arial Rounded MT Bold" panose="020F0704030504030204" pitchFamily="34" charset="0"/>
              </a:rPr>
              <a:t>i.e. a supernatural or prophetic sight.</a:t>
            </a:r>
          </a:p>
          <a:p>
            <a:r>
              <a:rPr lang="en-GB" sz="3200" dirty="0" smtClean="0">
                <a:latin typeface="Arial Rounded MT Bold" panose="020F0704030504030204" pitchFamily="34" charset="0"/>
              </a:rPr>
              <a:t>A vision which has a </a:t>
            </a:r>
            <a:r>
              <a:rPr lang="en-GB" sz="3200" b="1" u="sng" dirty="0" smtClean="0">
                <a:latin typeface="Arial Rounded MT Bold" panose="020F0704030504030204" pitchFamily="34" charset="0"/>
              </a:rPr>
              <a:t>sensory characteristic </a:t>
            </a:r>
            <a:r>
              <a:rPr lang="en-GB" sz="3200" dirty="0" smtClean="0">
                <a:latin typeface="Arial Rounded MT Bold" panose="020F0704030504030204" pitchFamily="34" charset="0"/>
              </a:rPr>
              <a:t>is with sense characteristic, where </a:t>
            </a:r>
            <a:r>
              <a:rPr lang="en-GB" sz="3200" b="1" u="sng" dirty="0" smtClean="0">
                <a:latin typeface="Arial Rounded MT Bold" panose="020F0704030504030204" pitchFamily="34" charset="0"/>
              </a:rPr>
              <a:t>external objects, sounds or figures appear before the recipient</a:t>
            </a:r>
            <a:r>
              <a:rPr lang="en-GB" sz="3200" dirty="0" smtClean="0">
                <a:latin typeface="Arial Rounded MT Bold" panose="020F0704030504030204" pitchFamily="34" charset="0"/>
              </a:rPr>
              <a:t>. A </a:t>
            </a:r>
            <a:r>
              <a:rPr lang="en-GB" sz="3200" b="1" dirty="0" smtClean="0">
                <a:latin typeface="Arial Rounded MT Bold" panose="020F0704030504030204" pitchFamily="34" charset="0"/>
              </a:rPr>
              <a:t>vision</a:t>
            </a:r>
            <a:r>
              <a:rPr lang="en-GB" sz="3200" dirty="0" smtClean="0">
                <a:latin typeface="Arial Rounded MT Bold" panose="020F0704030504030204" pitchFamily="34" charset="0"/>
              </a:rPr>
              <a:t> can have </a:t>
            </a:r>
            <a:r>
              <a:rPr lang="en-GB" sz="3200" b="1" dirty="0" smtClean="0">
                <a:latin typeface="Arial Rounded MT Bold" panose="020F0704030504030204" pitchFamily="34" charset="0"/>
              </a:rPr>
              <a:t>intellectual quality if the vision brings the recipient inspiration</a:t>
            </a:r>
            <a:r>
              <a:rPr lang="en-GB" sz="3200" dirty="0" smtClean="0">
                <a:latin typeface="Arial Rounded MT Bold" panose="020F0704030504030204" pitchFamily="34" charset="0"/>
              </a:rPr>
              <a:t>. </a:t>
            </a:r>
          </a:p>
          <a:p>
            <a:r>
              <a:rPr lang="en-GB" sz="3200" b="1" dirty="0" smtClean="0">
                <a:latin typeface="Arial Rounded MT Bold" panose="020F0704030504030204" pitchFamily="34" charset="0"/>
              </a:rPr>
              <a:t>Dreams</a:t>
            </a:r>
            <a:r>
              <a:rPr lang="en-GB" sz="3200" dirty="0" smtClean="0">
                <a:latin typeface="Arial Rounded MT Bold" panose="020F0704030504030204" pitchFamily="34" charset="0"/>
              </a:rPr>
              <a:t> can involve visions, </a:t>
            </a:r>
            <a:r>
              <a:rPr lang="en-GB" sz="3200" u="sng" dirty="0" smtClean="0">
                <a:latin typeface="Arial Rounded MT Bold" panose="020F0704030504030204" pitchFamily="34" charset="0"/>
              </a:rPr>
              <a:t>unconscious state where knowledge and understanding is gained through images or a dream narrative. </a:t>
            </a:r>
            <a:endParaRPr lang="en-GB" sz="3200" u="sng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463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436" y="64655"/>
            <a:ext cx="11141364" cy="1607561"/>
          </a:xfrm>
          <a:solidFill>
            <a:srgbClr val="FFFF00"/>
          </a:solidFill>
        </p:spPr>
        <p:txBody>
          <a:bodyPr>
            <a:normAutofit fontScale="90000"/>
          </a:bodyPr>
          <a:lstStyle/>
          <a:p>
            <a:pPr algn="ctr"/>
            <a:r>
              <a:rPr lang="en-GB" b="1" dirty="0" smtClean="0">
                <a:latin typeface="Arial Rounded MT Bold" panose="020F0704030504030204" pitchFamily="34" charset="0"/>
              </a:rPr>
              <a:t>The nature of religious experience with particular reference to conversion- individual , communal, sudden, gradual </a:t>
            </a:r>
            <a:endParaRPr lang="en-GB" b="1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081224"/>
            <a:ext cx="11887200" cy="4351338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 b="1" dirty="0" smtClean="0">
                <a:latin typeface="Arial Rounded MT Bold" panose="020F0704030504030204" pitchFamily="34" charset="0"/>
              </a:rPr>
              <a:t>Conversion : </a:t>
            </a:r>
            <a:r>
              <a:rPr lang="en-GB" dirty="0" smtClean="0">
                <a:latin typeface="Arial Rounded MT Bold" panose="020F0704030504030204" pitchFamily="34" charset="0"/>
              </a:rPr>
              <a:t>To change direction. There can be communal conversions such as the Disciples gathered in a room and received the Holy Spirit. </a:t>
            </a:r>
            <a:endParaRPr lang="en-GB" dirty="0">
              <a:latin typeface="Arial Rounded MT Bold" panose="020F0704030504030204" pitchFamily="34" charset="0"/>
            </a:endParaRPr>
          </a:p>
        </p:txBody>
      </p:sp>
      <p:sp>
        <p:nvSpPr>
          <p:cNvPr id="4" name="Cloud 3"/>
          <p:cNvSpPr/>
          <p:nvPr/>
        </p:nvSpPr>
        <p:spPr>
          <a:xfrm>
            <a:off x="3833091" y="3666836"/>
            <a:ext cx="4784437" cy="1551709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Conversion William James</a:t>
            </a:r>
            <a:endParaRPr lang="en-GB" sz="24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7749309" y="3556000"/>
            <a:ext cx="1459346" cy="360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699231">
            <a:off x="2171596" y="4021665"/>
            <a:ext cx="1960240" cy="47045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8368145" y="4668299"/>
            <a:ext cx="1496291" cy="550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411855" y="2854036"/>
            <a:ext cx="2179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 Rounded MT Bold" panose="020F0704030504030204" pitchFamily="34" charset="0"/>
              </a:rPr>
              <a:t>Sudden or gradual </a:t>
            </a:r>
            <a:endParaRPr lang="en-GB" dirty="0">
              <a:latin typeface="Arial Rounded MT Bold" panose="020F07040305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55708" y="5402055"/>
            <a:ext cx="3435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 Rounded MT Bold" panose="020F0704030504030204" pitchFamily="34" charset="0"/>
              </a:rPr>
              <a:t>Give up personal will either freely (volitional) or an internal battle- self-surrendering </a:t>
            </a:r>
            <a:endParaRPr lang="en-GB" dirty="0">
              <a:latin typeface="Arial Rounded MT Bold" panose="020F07040305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7890" y="4270384"/>
            <a:ext cx="3435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 Rounded MT Bold" panose="020F0704030504030204" pitchFamily="34" charset="0"/>
              </a:rPr>
              <a:t>Conversion passive/active, conversion comes without seeking it or seeks a spiritual meeting /evangelistic meeting. </a:t>
            </a:r>
            <a:endParaRPr lang="en-GB" dirty="0">
              <a:latin typeface="Arial Rounded MT Bold" panose="020F07040305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06273" y="5877034"/>
            <a:ext cx="343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 Rounded MT Bold" panose="020F0704030504030204" pitchFamily="34" charset="0"/>
              </a:rPr>
              <a:t>Creates a new person </a:t>
            </a:r>
            <a:endParaRPr lang="en-GB" dirty="0">
              <a:latin typeface="Arial Rounded MT Bold" panose="020F0704030504030204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839855" y="5009048"/>
            <a:ext cx="784382" cy="777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8098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418" y="166255"/>
            <a:ext cx="10790382" cy="1524433"/>
          </a:xfrm>
          <a:solidFill>
            <a:srgbClr val="FFFF00"/>
          </a:solidFill>
        </p:spPr>
        <p:txBody>
          <a:bodyPr/>
          <a:lstStyle/>
          <a:p>
            <a:r>
              <a:rPr lang="en-GB" b="1" dirty="0" smtClean="0">
                <a:latin typeface="Arial Rounded MT Bold" panose="020F0704030504030204" pitchFamily="34" charset="0"/>
              </a:rPr>
              <a:t>Different descriptions/explanations of a conversion </a:t>
            </a:r>
            <a:endParaRPr lang="en-GB" b="1" dirty="0">
              <a:latin typeface="Arial Rounded MT Bold" panose="020F070403050403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500582" y="2918692"/>
            <a:ext cx="5227782" cy="20504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smtClean="0">
                <a:latin typeface="Arial Rounded MT Bold" panose="020F0704030504030204" pitchFamily="34" charset="0"/>
              </a:rPr>
              <a:t>William James- Conversions </a:t>
            </a:r>
            <a:endParaRPr lang="en-GB" sz="2800" dirty="0">
              <a:latin typeface="Arial Rounded MT Bold" panose="020F070403050403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2821709" y="2942749"/>
            <a:ext cx="914400" cy="314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499601" y="1825625"/>
            <a:ext cx="2560781" cy="23083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 Rounded MT Bold" panose="020F0704030504030204" pitchFamily="34" charset="0"/>
              </a:rPr>
              <a:t>A conversion from no faith to faith – </a:t>
            </a:r>
            <a:r>
              <a:rPr lang="en-GB" b="1" dirty="0" smtClean="0">
                <a:latin typeface="Arial Rounded MT Bold" panose="020F0704030504030204" pitchFamily="34" charset="0"/>
              </a:rPr>
              <a:t>Augustine </a:t>
            </a:r>
          </a:p>
          <a:p>
            <a:r>
              <a:rPr lang="en-GB" dirty="0" smtClean="0">
                <a:latin typeface="Arial Rounded MT Bold" panose="020F0704030504030204" pitchFamily="34" charset="0"/>
              </a:rPr>
              <a:t>One faith to another </a:t>
            </a:r>
            <a:r>
              <a:rPr lang="en-GB" b="1" dirty="0" err="1" smtClean="0">
                <a:latin typeface="Arial Rounded MT Bold" panose="020F0704030504030204" pitchFamily="34" charset="0"/>
              </a:rPr>
              <a:t>Sundar</a:t>
            </a:r>
            <a:r>
              <a:rPr lang="en-GB" b="1" dirty="0" smtClean="0">
                <a:latin typeface="Arial Rounded MT Bold" panose="020F0704030504030204" pitchFamily="34" charset="0"/>
              </a:rPr>
              <a:t> Singh</a:t>
            </a:r>
            <a:r>
              <a:rPr lang="en-GB" dirty="0" smtClean="0">
                <a:latin typeface="Arial Rounded MT Bold" panose="020F0704030504030204" pitchFamily="34" charset="0"/>
              </a:rPr>
              <a:t>: dissatisfied Sikhism had a vision of Jesus and was Christian. 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8050645" y="2745795"/>
            <a:ext cx="1168401" cy="387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33219" y="1978025"/>
            <a:ext cx="2560781" cy="17543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Arial Rounded MT Bold" panose="020F0704030504030204" pitchFamily="34" charset="0"/>
              </a:rPr>
              <a:t>Intellectual Persuasion: </a:t>
            </a:r>
          </a:p>
          <a:p>
            <a:r>
              <a:rPr lang="en-GB" dirty="0" smtClean="0">
                <a:latin typeface="Arial Rounded MT Bold" panose="020F0704030504030204" pitchFamily="34" charset="0"/>
              </a:rPr>
              <a:t>Conflict two systems and the new one is seen as true, change moral lifestyle</a:t>
            </a:r>
            <a:endParaRPr lang="en-GB" dirty="0">
              <a:latin typeface="Arial Rounded MT Bold" panose="020F07040305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6236" y="5479407"/>
            <a:ext cx="4027055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Arial Rounded MT Bold" panose="020F0704030504030204" pitchFamily="34" charset="0"/>
              </a:rPr>
              <a:t>Faith- believing to faith trusting: Wesley</a:t>
            </a:r>
            <a:r>
              <a:rPr lang="en-GB" dirty="0" smtClean="0">
                <a:latin typeface="Arial Rounded MT Bold" panose="020F0704030504030204" pitchFamily="34" charset="0"/>
              </a:rPr>
              <a:t> was aware did not have faith in Christ but warmed to Christianity later.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55000" y="4875219"/>
            <a:ext cx="3179618" cy="14773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Arial Rounded MT Bold" panose="020F0704030504030204" pitchFamily="34" charset="0"/>
              </a:rPr>
              <a:t>Intellectual conversion: CS Lewis </a:t>
            </a:r>
            <a:r>
              <a:rPr lang="en-GB" dirty="0" smtClean="0">
                <a:latin typeface="Arial Rounded MT Bold" panose="020F0704030504030204" pitchFamily="34" charset="0"/>
              </a:rPr>
              <a:t>talked with </a:t>
            </a:r>
            <a:r>
              <a:rPr lang="en-GB" b="1" dirty="0" smtClean="0">
                <a:latin typeface="Arial Rounded MT Bold" panose="020F0704030504030204" pitchFamily="34" charset="0"/>
              </a:rPr>
              <a:t>JRR </a:t>
            </a:r>
            <a:r>
              <a:rPr lang="en-GB" b="1" dirty="0" err="1" smtClean="0">
                <a:latin typeface="Arial Rounded MT Bold" panose="020F0704030504030204" pitchFamily="34" charset="0"/>
              </a:rPr>
              <a:t>Tolkein</a:t>
            </a:r>
            <a:r>
              <a:rPr lang="en-GB" b="1" dirty="0" smtClean="0">
                <a:latin typeface="Arial Rounded MT Bold" panose="020F0704030504030204" pitchFamily="34" charset="0"/>
              </a:rPr>
              <a:t> </a:t>
            </a:r>
            <a:r>
              <a:rPr lang="en-GB" dirty="0" smtClean="0">
                <a:latin typeface="Arial Rounded MT Bold" panose="020F0704030504030204" pitchFamily="34" charset="0"/>
              </a:rPr>
              <a:t>after hours and became convinced Jesus was the Son of God. 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278909" y="4865146"/>
            <a:ext cx="611909" cy="493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8391236" y="4271819"/>
            <a:ext cx="715819" cy="420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840" t="11493" r="4987" b="20880"/>
          <a:stretch/>
        </p:blipFill>
        <p:spPr>
          <a:xfrm>
            <a:off x="6620554" y="5296173"/>
            <a:ext cx="1634446" cy="12395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845" y="1035546"/>
            <a:ext cx="951115" cy="14795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123" y="5551076"/>
            <a:ext cx="1620585" cy="10803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2162" y="1649349"/>
            <a:ext cx="1466697" cy="97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31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1"/>
            <a:ext cx="11924145" cy="1690688"/>
          </a:xfrm>
          <a:solidFill>
            <a:srgbClr val="FFFF00"/>
          </a:solidFill>
        </p:spPr>
        <p:txBody>
          <a:bodyPr>
            <a:normAutofit/>
          </a:bodyPr>
          <a:lstStyle/>
          <a:p>
            <a:pPr algn="ctr"/>
            <a:r>
              <a:rPr lang="en-GB" sz="3600" b="1" dirty="0" smtClean="0">
                <a:latin typeface="Arial Rounded MT Bold" panose="020F0704030504030204" pitchFamily="34" charset="0"/>
              </a:rPr>
              <a:t>The nature of religious experience with particular reference to Mysticism –transcendent, ecstatic and unitive : Ed Miller 1995</a:t>
            </a:r>
            <a:endParaRPr lang="en-GB" sz="3600" b="1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840" y="1574800"/>
            <a:ext cx="11846560" cy="5010727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GB" sz="4400" b="1" dirty="0" smtClean="0">
                <a:latin typeface="Arial Rounded MT Bold" panose="020F0704030504030204" pitchFamily="34" charset="0"/>
              </a:rPr>
              <a:t>Transcendent: </a:t>
            </a:r>
            <a:r>
              <a:rPr lang="en-GB" sz="4400" dirty="0" smtClean="0">
                <a:latin typeface="Arial Rounded MT Bold" panose="020F0704030504030204" pitchFamily="34" charset="0"/>
              </a:rPr>
              <a:t>Not localisable in space or time </a:t>
            </a:r>
          </a:p>
          <a:p>
            <a:r>
              <a:rPr lang="en-GB" sz="4400" b="1" dirty="0" smtClean="0">
                <a:latin typeface="Arial Rounded MT Bold" panose="020F0704030504030204" pitchFamily="34" charset="0"/>
              </a:rPr>
              <a:t>Ineffable: </a:t>
            </a:r>
            <a:r>
              <a:rPr lang="en-GB" sz="4400" dirty="0" smtClean="0">
                <a:latin typeface="Arial Rounded MT Bold" panose="020F0704030504030204" pitchFamily="34" charset="0"/>
              </a:rPr>
              <a:t>not expressible in language </a:t>
            </a:r>
          </a:p>
          <a:p>
            <a:r>
              <a:rPr lang="en-GB" sz="4400" b="1" dirty="0" smtClean="0">
                <a:latin typeface="Arial Rounded MT Bold" panose="020F0704030504030204" pitchFamily="34" charset="0"/>
              </a:rPr>
              <a:t>Noetic: </a:t>
            </a:r>
            <a:r>
              <a:rPr lang="en-GB" sz="4400" dirty="0" smtClean="0">
                <a:latin typeface="Arial Rounded MT Bold" panose="020F0704030504030204" pitchFamily="34" charset="0"/>
              </a:rPr>
              <a:t>Convey illumination/truth </a:t>
            </a:r>
          </a:p>
          <a:p>
            <a:r>
              <a:rPr lang="en-GB" sz="4400" b="1" dirty="0" smtClean="0">
                <a:latin typeface="Arial Rounded MT Bold" panose="020F0704030504030204" pitchFamily="34" charset="0"/>
              </a:rPr>
              <a:t>Ecstatic: </a:t>
            </a:r>
            <a:r>
              <a:rPr lang="en-GB" sz="4400" dirty="0" smtClean="0">
                <a:latin typeface="Arial Rounded MT Bold" panose="020F0704030504030204" pitchFamily="34" charset="0"/>
              </a:rPr>
              <a:t>filling the soul with bliss </a:t>
            </a:r>
          </a:p>
          <a:p>
            <a:r>
              <a:rPr lang="en-GB" sz="4400" b="1" dirty="0" smtClean="0">
                <a:latin typeface="Arial Rounded MT Bold" panose="020F0704030504030204" pitchFamily="34" charset="0"/>
              </a:rPr>
              <a:t>Unitive: </a:t>
            </a:r>
            <a:r>
              <a:rPr lang="en-GB" sz="4400" dirty="0" smtClean="0">
                <a:latin typeface="Arial Rounded MT Bold" panose="020F0704030504030204" pitchFamily="34" charset="0"/>
              </a:rPr>
              <a:t>Uniting the soul with reality 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9647" r="31913"/>
          <a:stretch/>
        </p:blipFill>
        <p:spPr>
          <a:xfrm>
            <a:off x="0" y="1574800"/>
            <a:ext cx="477045" cy="6497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8862" t="39423" r="17460" b="32844"/>
          <a:stretch/>
        </p:blipFill>
        <p:spPr>
          <a:xfrm>
            <a:off x="9876270" y="3079757"/>
            <a:ext cx="2236872" cy="5904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99080"/>
            <a:ext cx="528663" cy="7330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1540" y="4332100"/>
            <a:ext cx="868680" cy="579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32222" t="21582" r="37173" b="44507"/>
          <a:stretch/>
        </p:blipFill>
        <p:spPr>
          <a:xfrm>
            <a:off x="-116065" y="5234651"/>
            <a:ext cx="642226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190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5491"/>
            <a:ext cx="10515600" cy="1325563"/>
          </a:xfrm>
          <a:solidFill>
            <a:srgbClr val="FFFF00"/>
          </a:solidFill>
        </p:spPr>
        <p:txBody>
          <a:bodyPr/>
          <a:lstStyle/>
          <a:p>
            <a:pPr algn="ctr"/>
            <a:r>
              <a:rPr lang="en-GB" dirty="0" smtClean="0">
                <a:latin typeface="Arial Rounded MT Bold" panose="020F0704030504030204" pitchFamily="34" charset="0"/>
              </a:rPr>
              <a:t>Nature </a:t>
            </a:r>
            <a:r>
              <a:rPr lang="en-GB" dirty="0">
                <a:latin typeface="Arial Rounded MT Bold" panose="020F0704030504030204" pitchFamily="34" charset="0"/>
              </a:rPr>
              <a:t>R</a:t>
            </a:r>
            <a:r>
              <a:rPr lang="en-GB" dirty="0" smtClean="0">
                <a:latin typeface="Arial Rounded MT Bold" panose="020F0704030504030204" pitchFamily="34" charset="0"/>
              </a:rPr>
              <a:t>eligious </a:t>
            </a:r>
            <a:r>
              <a:rPr lang="en-GB" dirty="0">
                <a:latin typeface="Arial Rounded MT Bold" panose="020F0704030504030204" pitchFamily="34" charset="0"/>
              </a:rPr>
              <a:t>E</a:t>
            </a:r>
            <a:r>
              <a:rPr lang="en-GB" dirty="0" smtClean="0">
                <a:latin typeface="Arial Rounded MT Bold" panose="020F0704030504030204" pitchFamily="34" charset="0"/>
              </a:rPr>
              <a:t>xperience</a:t>
            </a:r>
            <a:endParaRPr lang="en-GB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346" y="1616364"/>
            <a:ext cx="11748654" cy="5015345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b="1" dirty="0" smtClean="0">
                <a:latin typeface="Arial Rounded MT Bold" panose="020F0704030504030204" pitchFamily="34" charset="0"/>
              </a:rPr>
              <a:t>Mystical Ascent: </a:t>
            </a:r>
            <a:r>
              <a:rPr lang="en-GB" dirty="0" smtClean="0">
                <a:latin typeface="Arial Rounded MT Bold" panose="020F0704030504030204" pitchFamily="34" charset="0"/>
              </a:rPr>
              <a:t>Ladder/staircase, can ascent to gain unity with the ultimate reality, metaphoric journey from darkness to light. </a:t>
            </a:r>
          </a:p>
          <a:p>
            <a:r>
              <a:rPr lang="en-GB" b="1" dirty="0" smtClean="0">
                <a:latin typeface="Arial Rounded MT Bold" panose="020F0704030504030204" pitchFamily="34" charset="0"/>
              </a:rPr>
              <a:t>Transcendent mysticism: </a:t>
            </a:r>
            <a:r>
              <a:rPr lang="en-GB" dirty="0" smtClean="0">
                <a:latin typeface="Arial Rounded MT Bold" panose="020F0704030504030204" pitchFamily="34" charset="0"/>
              </a:rPr>
              <a:t>Mystical experiences that take the practitioner beyond the realm of the normal everyday experience. Can involve experiences ecstasy and unitive experience. For example Sufism. </a:t>
            </a:r>
          </a:p>
          <a:p>
            <a:r>
              <a:rPr lang="en-GB" b="1" dirty="0" smtClean="0">
                <a:latin typeface="Arial Rounded MT Bold" panose="020F0704030504030204" pitchFamily="34" charset="0"/>
              </a:rPr>
              <a:t>Mystical ecstatic </a:t>
            </a:r>
            <a:r>
              <a:rPr lang="en-GB" dirty="0" smtClean="0">
                <a:latin typeface="Arial Rounded MT Bold" panose="020F0704030504030204" pitchFamily="34" charset="0"/>
              </a:rPr>
              <a:t>is well documented, Teresa Avila regards ecstasy as the suspension of the exterior senses. One relates to interior sensation where the mind becomes focussed, physical sensation – individual trance like state.</a:t>
            </a:r>
          </a:p>
          <a:p>
            <a:r>
              <a:rPr lang="en-GB" b="1" dirty="0" smtClean="0">
                <a:latin typeface="Arial Rounded MT Bold" panose="020F0704030504030204" pitchFamily="34" charset="0"/>
              </a:rPr>
              <a:t>Unitive mystical experience </a:t>
            </a:r>
            <a:r>
              <a:rPr lang="en-GB" dirty="0" smtClean="0">
                <a:latin typeface="Arial Rounded MT Bold" panose="020F0704030504030204" pitchFamily="34" charset="0"/>
              </a:rPr>
              <a:t>covers a range of experiences , union between God and individual. </a:t>
            </a:r>
            <a:endParaRPr lang="en-GB" dirty="0">
              <a:latin typeface="Arial Rounded MT Bold" panose="020F07040305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230" t="1178" r="19366" b="12440"/>
          <a:stretch/>
        </p:blipFill>
        <p:spPr>
          <a:xfrm>
            <a:off x="167093" y="1331878"/>
            <a:ext cx="552505" cy="850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6" y="2479784"/>
            <a:ext cx="675640" cy="7510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42633"/>
            <a:ext cx="747926" cy="7411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7503" t="4627" r="8353" b="13117"/>
          <a:stretch/>
        </p:blipFill>
        <p:spPr>
          <a:xfrm>
            <a:off x="0" y="5395514"/>
            <a:ext cx="739072" cy="90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620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27" y="208107"/>
            <a:ext cx="11933382" cy="1833130"/>
          </a:xfrm>
          <a:solidFill>
            <a:srgbClr val="FFFF00"/>
          </a:solidFill>
        </p:spPr>
        <p:txBody>
          <a:bodyPr>
            <a:normAutofit fontScale="90000"/>
          </a:bodyPr>
          <a:lstStyle/>
          <a:p>
            <a:pPr algn="ctr"/>
            <a:r>
              <a:rPr lang="en-GB" b="1" dirty="0" smtClean="0">
                <a:latin typeface="Arial Rounded MT Bold" panose="020F0704030504030204" pitchFamily="34" charset="0"/>
              </a:rPr>
              <a:t>The nature of religious experience  with particular reference to prayer- types and stages of prayer according to St Teresa Avila </a:t>
            </a:r>
            <a:endParaRPr lang="en-GB" b="1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3359" y="2041237"/>
            <a:ext cx="10533149" cy="4579072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 dirty="0" smtClean="0">
                <a:latin typeface="Arial Rounded MT Bold" panose="020F0704030504030204" pitchFamily="34" charset="0"/>
              </a:rPr>
              <a:t>After severe illness Teresa partially paralysed for three years she became disillusioned with her religious practices. A vision of sorely wounded Christ inspired St Teresa’s spiritual journey. It is not possible for an individual to achieve that union by themselves but through God’s grace: </a:t>
            </a:r>
            <a:r>
              <a:rPr lang="en-GB" dirty="0" smtClean="0">
                <a:latin typeface="Arial Rounded MT Bold" panose="020F0704030504030204" pitchFamily="34" charset="0"/>
                <a:hlinkClick r:id="rId2"/>
              </a:rPr>
              <a:t>Four stages of prayer</a:t>
            </a:r>
            <a:r>
              <a:rPr lang="en-GB" dirty="0" smtClean="0">
                <a:latin typeface="Arial Rounded MT Bold" panose="020F0704030504030204" pitchFamily="34" charset="0"/>
              </a:rPr>
              <a:t>. </a:t>
            </a:r>
          </a:p>
          <a:p>
            <a:r>
              <a:rPr lang="en-GB" b="1" dirty="0" smtClean="0">
                <a:latin typeface="Arial Rounded MT Bold" panose="020F0704030504030204" pitchFamily="34" charset="0"/>
                <a:hlinkClick r:id="rId3"/>
              </a:rPr>
              <a:t>Interior Castle: </a:t>
            </a:r>
            <a:r>
              <a:rPr lang="en-GB" dirty="0" smtClean="0">
                <a:latin typeface="Arial Rounded MT Bold" panose="020F0704030504030204" pitchFamily="34" charset="0"/>
              </a:rPr>
              <a:t>The Soul is like a castle that contains seven mansions, first three mansions begin to be closer to God, </a:t>
            </a:r>
            <a:r>
              <a:rPr lang="en-GB" dirty="0" smtClean="0">
                <a:latin typeface="Arial Rounded MT Bold" panose="020F0704030504030204" pitchFamily="34" charset="0"/>
              </a:rPr>
              <a:t>the latter mansions have a deep </a:t>
            </a:r>
            <a:r>
              <a:rPr lang="en-GB" dirty="0" smtClean="0">
                <a:latin typeface="Arial Rounded MT Bold" panose="020F0704030504030204" pitchFamily="34" charset="0"/>
              </a:rPr>
              <a:t>union with </a:t>
            </a:r>
            <a:r>
              <a:rPr lang="en-GB" dirty="0" smtClean="0">
                <a:latin typeface="Arial Rounded MT Bold" panose="020F0704030504030204" pitchFamily="34" charset="0"/>
              </a:rPr>
              <a:t>God. </a:t>
            </a:r>
            <a:endParaRPr lang="en-GB" dirty="0" smtClean="0">
              <a:latin typeface="Arial Rounded MT Bold" panose="020F0704030504030204" pitchFamily="34" charset="0"/>
            </a:endParaRPr>
          </a:p>
          <a:p>
            <a:endParaRPr lang="en-GB" dirty="0">
              <a:latin typeface="Arial Rounded MT Bold" panose="020F07040305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48084" t="10666" r="12917" b="19111"/>
          <a:stretch/>
        </p:blipFill>
        <p:spPr>
          <a:xfrm>
            <a:off x="83127" y="2528916"/>
            <a:ext cx="1676153" cy="16976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27" y="4856479"/>
            <a:ext cx="1707392" cy="153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259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>
            <a:normAutofit fontScale="90000"/>
          </a:bodyPr>
          <a:lstStyle/>
          <a:p>
            <a:pPr algn="ctr"/>
            <a:r>
              <a:rPr lang="en-GB" dirty="0" smtClean="0">
                <a:latin typeface="Arial Rounded MT Bold" panose="020F0704030504030204" pitchFamily="34" charset="0"/>
              </a:rPr>
              <a:t>A02: The impact of religious experiences upon religious belief and practice</a:t>
            </a:r>
            <a:endParaRPr lang="en-GB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solidFill>
            <a:schemeClr val="accent4">
              <a:lumMod val="40000"/>
              <a:lumOff val="60000"/>
            </a:schemeClr>
          </a:solidFill>
        </p:spPr>
        <p:txBody>
          <a:bodyPr>
            <a:normAutofit fontScale="92500"/>
          </a:bodyPr>
          <a:lstStyle/>
          <a:p>
            <a:pPr>
              <a:buFont typeface="Arial Rounded MT Bold" panose="020F0704030504030204" pitchFamily="34" charset="0"/>
              <a:buChar char="×"/>
            </a:pPr>
            <a:r>
              <a:rPr lang="en-GB" dirty="0" smtClean="0">
                <a:latin typeface="Arial Rounded MT Bold" panose="020F0704030504030204" pitchFamily="34" charset="0"/>
              </a:rPr>
              <a:t>How would you know that it is God that you are experiencing?</a:t>
            </a:r>
          </a:p>
          <a:p>
            <a:pPr>
              <a:buFont typeface="Arial Rounded MT Bold" panose="020F0704030504030204" pitchFamily="34" charset="0"/>
              <a:buChar char="×"/>
            </a:pPr>
            <a:r>
              <a:rPr lang="en-GB" dirty="0" smtClean="0">
                <a:latin typeface="Arial Rounded MT Bold" panose="020F0704030504030204" pitchFamily="34" charset="0"/>
              </a:rPr>
              <a:t>Same experience? Initiates God’s existence, a change of behaviour in the new convert. </a:t>
            </a:r>
          </a:p>
          <a:p>
            <a:pPr>
              <a:buFont typeface="Arial Rounded MT Bold" panose="020F0704030504030204" pitchFamily="34" charset="0"/>
              <a:buChar char="×"/>
            </a:pPr>
            <a:r>
              <a:rPr lang="en-GB" dirty="0" smtClean="0">
                <a:latin typeface="Arial Rounded MT Bold" panose="020F0704030504030204" pitchFamily="34" charset="0"/>
              </a:rPr>
              <a:t>How do you assess the impact of a religious experience/conversion? (Belief in God or a change in behaviour- Augustine)</a:t>
            </a:r>
            <a:endParaRPr lang="en-GB" dirty="0">
              <a:latin typeface="Arial Rounded MT Bold" panose="020F070403050403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solidFill>
            <a:schemeClr val="accent6">
              <a:lumMod val="40000"/>
              <a:lumOff val="60000"/>
            </a:schemeClr>
          </a:solidFill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GB" dirty="0" smtClean="0">
                <a:latin typeface="Arial Rounded MT Bold" panose="020F0704030504030204" pitchFamily="34" charset="0"/>
              </a:rPr>
              <a:t>Swinburne: Credulity and Testimony (direct experiences)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 smtClean="0">
                <a:latin typeface="Arial Rounded MT Bold" panose="020F0704030504030204" pitchFamily="34" charset="0"/>
              </a:rPr>
              <a:t>William James: religious experiences changes the lives individuals, acceptance to base their belief in God upon the acceptance of another religious experience.</a:t>
            </a:r>
            <a:endParaRPr lang="en-GB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652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" y="213361"/>
            <a:ext cx="11750040" cy="1761808"/>
          </a:xfrm>
          <a:solidFill>
            <a:srgbClr val="FFFF00"/>
          </a:solidFill>
        </p:spPr>
        <p:txBody>
          <a:bodyPr>
            <a:normAutofit fontScale="90000"/>
          </a:bodyPr>
          <a:lstStyle/>
          <a:p>
            <a:r>
              <a:rPr lang="en-GB" dirty="0" smtClean="0">
                <a:latin typeface="Arial Rounded MT Bold" panose="020F0704030504030204" pitchFamily="34" charset="0"/>
              </a:rPr>
              <a:t>Whether different types of religious experience can be accepted as equally valid in communicating religious teachings and beliefs </a:t>
            </a:r>
            <a:endParaRPr lang="en-GB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080" y="2232025"/>
            <a:ext cx="8600440" cy="4351338"/>
          </a:xfrm>
          <a:solidFill>
            <a:schemeClr val="accent4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>
              <a:buFont typeface="Arial Rounded MT Bold" panose="020F0704030504030204" pitchFamily="34" charset="0"/>
              <a:buChar char="×"/>
            </a:pPr>
            <a:r>
              <a:rPr lang="en-GB" dirty="0" smtClean="0">
                <a:latin typeface="Arial Rounded MT Bold" panose="020F0704030504030204" pitchFamily="34" charset="0"/>
              </a:rPr>
              <a:t>Lack of uniformity religious experience, there are such a wide range the accounts are diverse and are contradictory, can be relative or dependent on spiritual experience and cultural beliefs. </a:t>
            </a:r>
          </a:p>
          <a:p>
            <a:pPr>
              <a:buFont typeface="Arial Rounded MT Bold" panose="020F0704030504030204" pitchFamily="34" charset="0"/>
              <a:buChar char="×"/>
            </a:pPr>
            <a:r>
              <a:rPr lang="en-GB" dirty="0" smtClean="0">
                <a:latin typeface="Arial Rounded MT Bold" panose="020F0704030504030204" pitchFamily="34" charset="0"/>
              </a:rPr>
              <a:t>Ineffability</a:t>
            </a:r>
            <a:r>
              <a:rPr lang="en-GB" dirty="0">
                <a:latin typeface="Arial Rounded MT Bold" panose="020F0704030504030204" pitchFamily="34" charset="0"/>
              </a:rPr>
              <a:t>: beyond verbal description, its subjective and private. How can they be valid</a:t>
            </a:r>
            <a:r>
              <a:rPr lang="en-GB" dirty="0" smtClean="0">
                <a:latin typeface="Arial Rounded MT Bold" panose="020F0704030504030204" pitchFamily="34" charset="0"/>
              </a:rPr>
              <a:t>?</a:t>
            </a:r>
            <a:r>
              <a:rPr lang="en-GB" dirty="0">
                <a:latin typeface="Arial Rounded MT Bold" panose="020F0704030504030204" pitchFamily="34" charset="0"/>
              </a:rPr>
              <a:t> </a:t>
            </a:r>
            <a:endParaRPr lang="en-GB" dirty="0" smtClean="0">
              <a:latin typeface="Arial Rounded MT Bold" panose="020F0704030504030204" pitchFamily="34" charset="0"/>
            </a:endParaRPr>
          </a:p>
          <a:p>
            <a:pPr>
              <a:buFont typeface="Arial Rounded MT Bold" panose="020F0704030504030204" pitchFamily="34" charset="0"/>
              <a:buChar char="×"/>
            </a:pPr>
            <a:r>
              <a:rPr lang="en-GB" dirty="0" smtClean="0">
                <a:latin typeface="Arial Rounded MT Bold" panose="020F0704030504030204" pitchFamily="34" charset="0"/>
              </a:rPr>
              <a:t>Some </a:t>
            </a:r>
            <a:r>
              <a:rPr lang="en-GB" dirty="0">
                <a:latin typeface="Arial Rounded MT Bold" panose="020F0704030504030204" pitchFamily="34" charset="0"/>
              </a:rPr>
              <a:t>religious experiences are superior to others , they may communicate a particular faith potentially making others feel inferior. </a:t>
            </a:r>
          </a:p>
          <a:p>
            <a:endParaRPr lang="en-GB" dirty="0">
              <a:latin typeface="Arial Rounded MT Bold" panose="020F0704030504030204" pitchFamily="34" charset="0"/>
            </a:endParaRPr>
          </a:p>
          <a:p>
            <a:endParaRPr lang="en-GB" dirty="0">
              <a:latin typeface="Arial Rounded MT Bold" panose="020F070403050403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32240" y="2140585"/>
            <a:ext cx="2976880" cy="435133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GB" dirty="0" smtClean="0">
                <a:latin typeface="Arial Rounded MT Bold" panose="020F0704030504030204" pitchFamily="34" charset="0"/>
              </a:rPr>
              <a:t>Varying </a:t>
            </a:r>
            <a:r>
              <a:rPr lang="en-GB" dirty="0">
                <a:latin typeface="Arial Rounded MT Bold" panose="020F0704030504030204" pitchFamily="34" charset="0"/>
              </a:rPr>
              <a:t>accounts allows then to have a pluralistic outlook.</a:t>
            </a:r>
          </a:p>
          <a:p>
            <a:endParaRPr lang="en-GB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745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817</Words>
  <Application>Microsoft Office PowerPoint</Application>
  <PresentationFormat>Widescreen</PresentationFormat>
  <Paragraphs>50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Rounded MT Bold</vt:lpstr>
      <vt:lpstr>Calibri</vt:lpstr>
      <vt:lpstr>Calibri Light</vt:lpstr>
      <vt:lpstr>Wingdings</vt:lpstr>
      <vt:lpstr>Office Theme</vt:lpstr>
      <vt:lpstr>Theme 4: Religious Experience A </vt:lpstr>
      <vt:lpstr>A: The nature of religious Experience </vt:lpstr>
      <vt:lpstr>The nature of religious experience with particular reference to conversion- individual , communal, sudden, gradual </vt:lpstr>
      <vt:lpstr>Different descriptions/explanations of a conversion </vt:lpstr>
      <vt:lpstr>The nature of religious experience with particular reference to Mysticism –transcendent, ecstatic and unitive : Ed Miller 1995</vt:lpstr>
      <vt:lpstr>Nature Religious Experience</vt:lpstr>
      <vt:lpstr>The nature of religious experience  with particular reference to prayer- types and stages of prayer according to St Teresa Avila </vt:lpstr>
      <vt:lpstr>A02: The impact of religious experiences upon religious belief and practice</vt:lpstr>
      <vt:lpstr>Whether different types of religious experience can be accepted as equally valid in communicating religious teachings and beliefs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Thomas Tallis 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Theme 4: Religious Experience A</dc:title>
  <dc:creator>Rahima Choudhury</dc:creator>
  <cp:lastModifiedBy>Rahima Choudhury</cp:lastModifiedBy>
  <cp:revision>23</cp:revision>
  <dcterms:created xsi:type="dcterms:W3CDTF">2019-06-13T11:23:14Z</dcterms:created>
  <dcterms:modified xsi:type="dcterms:W3CDTF">2019-06-17T11:36:54Z</dcterms:modified>
</cp:coreProperties>
</file>